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77" r:id="rId3"/>
    <p:sldId id="257" r:id="rId4"/>
    <p:sldId id="258" r:id="rId5"/>
    <p:sldId id="272" r:id="rId6"/>
    <p:sldId id="279" r:id="rId7"/>
    <p:sldId id="280" r:id="rId8"/>
    <p:sldId id="281" r:id="rId9"/>
    <p:sldId id="282" r:id="rId10"/>
    <p:sldId id="284" r:id="rId11"/>
    <p:sldId id="285" r:id="rId12"/>
    <p:sldId id="287" r:id="rId13"/>
    <p:sldId id="289" r:id="rId14"/>
    <p:sldId id="290" r:id="rId15"/>
    <p:sldId id="292" r:id="rId16"/>
    <p:sldId id="278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  <p:guide pos="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11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057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33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01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9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93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150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2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761975" y="342377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1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9275" y="343802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 i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3075" y="992400"/>
            <a:ext cx="56829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5200"/>
              <a:buNone/>
              <a:defRPr sz="5200">
                <a:solidFill>
                  <a:srgbClr val="E42524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447725" y="3020700"/>
            <a:ext cx="7233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5600" y="152400"/>
            <a:ext cx="2715887" cy="271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200" y="86640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0625" y="3678151"/>
            <a:ext cx="2130598" cy="213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724" y="4556824"/>
            <a:ext cx="2512000" cy="2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Boxes">
  <p:cSld name="TITLE_ONLY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654225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3362892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6071559" y="1297000"/>
            <a:ext cx="24183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"/>
          </p:nvPr>
        </p:nvSpPr>
        <p:spPr>
          <a:xfrm>
            <a:off x="654250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2"/>
          </p:nvPr>
        </p:nvSpPr>
        <p:spPr>
          <a:xfrm>
            <a:off x="3362900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3"/>
          </p:nvPr>
        </p:nvSpPr>
        <p:spPr>
          <a:xfrm>
            <a:off x="6071575" y="1297000"/>
            <a:ext cx="2418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>
            <a:spLocks noGrp="1"/>
          </p:cNvSpPr>
          <p:nvPr>
            <p:ph type="subTitle" idx="4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1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amatic Text and Photo">
  <p:cSld name="MAIN_POINT_2_2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>
            <a:spLocks noGrp="1"/>
          </p:cNvSpPr>
          <p:nvPr>
            <p:ph type="pic" idx="2"/>
          </p:nvPr>
        </p:nvSpPr>
        <p:spPr>
          <a:xfrm>
            <a:off x="2633150" y="-127000"/>
            <a:ext cx="7450800" cy="53976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7843"/>
              </a:srgbClr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amatic Text and Photo 3">
  <p:cSld name="MAIN_POINT_2_2_1_1">
    <p:bg>
      <p:bgPr>
        <a:solidFill>
          <a:srgbClr val="000000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397925" y="0"/>
            <a:ext cx="33444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8900"/>
              <a:buNone/>
              <a:defRPr sz="89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3"/>
          <p:cNvSpPr>
            <a:spLocks noGrp="1"/>
          </p:cNvSpPr>
          <p:nvPr>
            <p:ph type="pic" idx="2"/>
          </p:nvPr>
        </p:nvSpPr>
        <p:spPr>
          <a:xfrm>
            <a:off x="2582350" y="-118525"/>
            <a:ext cx="7450800" cy="53805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CUSTOM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53725" y="-15775"/>
            <a:ext cx="5143501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61000" y="-15775"/>
            <a:ext cx="5175052" cy="517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3822200" y="630000"/>
            <a:ext cx="48303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55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3822200" y="2669950"/>
            <a:ext cx="4830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4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38675" y="1089250"/>
            <a:ext cx="5790900" cy="3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ubTitle" idx="2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58">
          <p15:clr>
            <a:srgbClr val="FA7B17"/>
          </p15:clr>
        </p15:guide>
        <p15:guide id="2" pos="40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elements">
  <p:cSld name="TITLE_4_1_1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949" y="4527949"/>
            <a:ext cx="2512000" cy="2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380998" y="1079775"/>
            <a:ext cx="1702407" cy="1809639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71" name="Google Shape;71;p10"/>
          <p:cNvSpPr/>
          <p:nvPr/>
        </p:nvSpPr>
        <p:spPr>
          <a:xfrm>
            <a:off x="267950" y="3262351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E31933"/>
          </a:solidFill>
          <a:ln>
            <a:noFill/>
          </a:ln>
        </p:spPr>
      </p:sp>
      <p:sp>
        <p:nvSpPr>
          <p:cNvPr id="72" name="Google Shape;72;p10"/>
          <p:cNvSpPr/>
          <p:nvPr/>
        </p:nvSpPr>
        <p:spPr>
          <a:xfrm>
            <a:off x="4367573" y="1079775"/>
            <a:ext cx="1702407" cy="1809639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subTitle" idx="2"/>
          </p:nvPr>
        </p:nvSpPr>
        <p:spPr>
          <a:xfrm>
            <a:off x="1746200" y="2630350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3164125" y="3262351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>
            <a:off x="6019800" y="3262351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 idx="3" hasCustomPrompt="1"/>
          </p:nvPr>
        </p:nvSpPr>
        <p:spPr>
          <a:xfrm>
            <a:off x="1746201" y="1121300"/>
            <a:ext cx="3254400" cy="15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0"/>
              <a:buFont typeface="Source Sans Pro"/>
              <a:buNone/>
              <a:defRPr sz="130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4"/>
          </p:nvPr>
        </p:nvSpPr>
        <p:spPr>
          <a:xfrm>
            <a:off x="5732775" y="2630350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5" hasCustomPrompt="1"/>
          </p:nvPr>
        </p:nvSpPr>
        <p:spPr>
          <a:xfrm>
            <a:off x="5732776" y="1121300"/>
            <a:ext cx="3254400" cy="15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0"/>
              <a:buFont typeface="Source Sans Pro"/>
              <a:buNone/>
              <a:defRPr sz="130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6"/>
          </p:nvPr>
        </p:nvSpPr>
        <p:spPr>
          <a:xfrm>
            <a:off x="1173561" y="3971981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7" hasCustomPrompt="1"/>
          </p:nvPr>
        </p:nvSpPr>
        <p:spPr>
          <a:xfrm>
            <a:off x="1165869" y="3134019"/>
            <a:ext cx="18105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sz="72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8"/>
          </p:nvPr>
        </p:nvSpPr>
        <p:spPr>
          <a:xfrm>
            <a:off x="4069736" y="3971981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 idx="9" hasCustomPrompt="1"/>
          </p:nvPr>
        </p:nvSpPr>
        <p:spPr>
          <a:xfrm>
            <a:off x="4062044" y="3134019"/>
            <a:ext cx="18105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sz="72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0"/>
          <p:cNvSpPr txBox="1">
            <a:spLocks noGrp="1"/>
          </p:cNvSpPr>
          <p:nvPr>
            <p:ph type="subTitle" idx="13"/>
          </p:nvPr>
        </p:nvSpPr>
        <p:spPr>
          <a:xfrm>
            <a:off x="6925411" y="3971981"/>
            <a:ext cx="2571300" cy="2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title" idx="14" hasCustomPrompt="1"/>
          </p:nvPr>
        </p:nvSpPr>
        <p:spPr>
          <a:xfrm>
            <a:off x="6917719" y="3134019"/>
            <a:ext cx="1810500" cy="82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Source Sans Pro"/>
              <a:buNone/>
              <a:defRPr sz="7200" b="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Blank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b="0"/>
          </a:p>
        </p:txBody>
      </p:sp>
      <p:pic>
        <p:nvPicPr>
          <p:cNvPr id="144" name="Google Shape;14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08125" y="4405475"/>
            <a:ext cx="414509" cy="41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1675" y="4514449"/>
            <a:ext cx="785021" cy="7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3041" y="4943591"/>
            <a:ext cx="325186" cy="32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ITLE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/>
          </p:nvPr>
        </p:nvSpPr>
        <p:spPr>
          <a:xfrm>
            <a:off x="2093850" y="859575"/>
            <a:ext cx="49563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761975" y="3423775"/>
            <a:ext cx="3807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1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7188" y="4400095"/>
            <a:ext cx="2829624" cy="3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t="19112"/>
          <a:stretch/>
        </p:blipFill>
        <p:spPr>
          <a:xfrm>
            <a:off x="-1530325" y="3251200"/>
            <a:ext cx="12103050" cy="6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SECTION_HEADER_1_1_1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65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61975" y="0"/>
            <a:ext cx="7623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None/>
              <a:defRPr sz="68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165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761975" y="0"/>
            <a:ext cx="7623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61975" y="0"/>
            <a:ext cx="7623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ource Sans Pro"/>
              <a:buNone/>
              <a:defRPr sz="34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1975" y="1719075"/>
            <a:ext cx="7623000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Char char="○"/>
              <a:defRPr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●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ource Sans Pro"/>
              <a:buChar char="○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800"/>
              <a:buFont typeface="Source Sans Pro"/>
              <a:buChar char="■"/>
              <a:def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9997" y="4297674"/>
            <a:ext cx="765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61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 xmlns:mc="http://schemas.openxmlformats.org/markup-compatibility/2006" xmlns:p14="http://schemas.microsoft.com/office/powerpoint/2010/main">
    <mc:Choice Requires="p14">
      <p:transition spd="slow" p14:dur="11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960">
          <p15:clr>
            <a:srgbClr val="EA4335"/>
          </p15:clr>
        </p15:guide>
        <p15:guide id="3" pos="1920">
          <p15:clr>
            <a:srgbClr val="EA4335"/>
          </p15:clr>
        </p15:guide>
        <p15:guide id="4" pos="3840">
          <p15:clr>
            <a:srgbClr val="EA4335"/>
          </p15:clr>
        </p15:guide>
        <p15:guide id="5" pos="4800">
          <p15:clr>
            <a:srgbClr val="EA4335"/>
          </p15:clr>
        </p15:guide>
        <p15:guide id="6" orient="horz" pos="541">
          <p15:clr>
            <a:srgbClr val="EA4335"/>
          </p15:clr>
        </p15:guide>
        <p15:guide id="7" orient="horz" pos="1083">
          <p15:clr>
            <a:srgbClr val="EA4335"/>
          </p15:clr>
        </p15:guide>
        <p15:guide id="8" orient="horz" pos="1624">
          <p15:clr>
            <a:srgbClr val="EA4335"/>
          </p15:clr>
        </p15:guide>
        <p15:guide id="9" orient="horz" pos="2166">
          <p15:clr>
            <a:srgbClr val="EA4335"/>
          </p15:clr>
        </p15:guide>
        <p15:guide id="10" orient="horz" pos="2707">
          <p15:clr>
            <a:srgbClr val="EA4335"/>
          </p15:clr>
        </p15:guide>
        <p15:guide id="11" pos="480">
          <p15:clr>
            <a:srgbClr val="EA4335"/>
          </p15:clr>
        </p15:guide>
        <p15:guide id="12" pos="1440">
          <p15:clr>
            <a:srgbClr val="EA4335"/>
          </p15:clr>
        </p15:guide>
        <p15:guide id="13" pos="2408">
          <p15:clr>
            <a:srgbClr val="EA4335"/>
          </p15:clr>
        </p15:guide>
        <p15:guide id="14" pos="4320">
          <p15:clr>
            <a:srgbClr val="EA4335"/>
          </p15:clr>
        </p15:guide>
        <p15:guide id="15" pos="3358">
          <p15:clr>
            <a:srgbClr val="EA4335"/>
          </p15:clr>
        </p15:guide>
        <p15:guide id="16" pos="528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96959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iencedirect.com/science/article/abs/pii/B9780080507552500440" TargetMode="External"/><Relationship Id="rId5" Type="http://schemas.openxmlformats.org/officeDocument/2006/relationships/hyperlink" Target="https://msl.cs.uiuc.edu/planning/bookbig.pdf" TargetMode="External"/><Relationship Id="rId4" Type="http://schemas.openxmlformats.org/officeDocument/2006/relationships/hyperlink" Target="https://www.sciencedirect.com/science/article/abs/pii/S095741741930032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ctrTitle"/>
          </p:nvPr>
        </p:nvSpPr>
        <p:spPr>
          <a:xfrm>
            <a:off x="353602" y="352804"/>
            <a:ext cx="298433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b="1" dirty="0"/>
              <a:t>CAF-RRT</a:t>
            </a:r>
            <a:r>
              <a:rPr lang="en-US" b="1" baseline="30000" dirty="0"/>
              <a:t>*</a:t>
            </a:r>
            <a:endParaRPr lang="en-US" b="1"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440291" y="1420362"/>
            <a:ext cx="4585192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 2D Path Planning Algorithm Based on Circular Arc Fillet Method</a:t>
            </a:r>
            <a:endParaRPr dirty="0"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634E6-602C-74AE-47CF-79A471D6C266}"/>
              </a:ext>
            </a:extLst>
          </p:cNvPr>
          <p:cNvSpPr txBox="1"/>
          <p:nvPr/>
        </p:nvSpPr>
        <p:spPr>
          <a:xfrm>
            <a:off x="353602" y="2795239"/>
            <a:ext cx="3456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Jonathan L Crespo </a:t>
            </a:r>
          </a:p>
          <a:p>
            <a:r>
              <a:rPr lang="en-US" dirty="0"/>
              <a:t>Gaurav Upadhya</a:t>
            </a:r>
          </a:p>
          <a:p>
            <a:r>
              <a:rPr lang="fi-FI" dirty="0"/>
              <a:t>Naga Venkata Siva Sai Gopal Kambhampati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82077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2"/>
          </p:nvPr>
        </p:nvSpPr>
        <p:spPr>
          <a:xfrm>
            <a:off x="4089400" y="4630425"/>
            <a:ext cx="3530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endParaRPr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2CB9CCA-C187-7E3A-1D72-1E88C4E033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5428405"/>
                  </p:ext>
                </p:extLst>
              </p:nvPr>
            </p:nvGraphicFramePr>
            <p:xfrm>
              <a:off x="554186" y="618968"/>
              <a:ext cx="8382002" cy="32452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7429">
                      <a:extLst>
                        <a:ext uri="{9D8B030D-6E8A-4147-A177-3AD203B41FA5}">
                          <a16:colId xmlns:a16="http://schemas.microsoft.com/office/drawing/2014/main" val="2492213787"/>
                        </a:ext>
                      </a:extLst>
                    </a:gridCol>
                    <a:gridCol w="1283903">
                      <a:extLst>
                        <a:ext uri="{9D8B030D-6E8A-4147-A177-3AD203B41FA5}">
                          <a16:colId xmlns:a16="http://schemas.microsoft.com/office/drawing/2014/main" val="2253772181"/>
                        </a:ext>
                      </a:extLst>
                    </a:gridCol>
                    <a:gridCol w="1110954">
                      <a:extLst>
                        <a:ext uri="{9D8B030D-6E8A-4147-A177-3AD203B41FA5}">
                          <a16:colId xmlns:a16="http://schemas.microsoft.com/office/drawing/2014/main" val="220104265"/>
                        </a:ext>
                      </a:extLst>
                    </a:gridCol>
                    <a:gridCol w="1197429">
                      <a:extLst>
                        <a:ext uri="{9D8B030D-6E8A-4147-A177-3AD203B41FA5}">
                          <a16:colId xmlns:a16="http://schemas.microsoft.com/office/drawing/2014/main" val="864283880"/>
                        </a:ext>
                      </a:extLst>
                    </a:gridCol>
                    <a:gridCol w="1197429">
                      <a:extLst>
                        <a:ext uri="{9D8B030D-6E8A-4147-A177-3AD203B41FA5}">
                          <a16:colId xmlns:a16="http://schemas.microsoft.com/office/drawing/2014/main" val="4023940"/>
                        </a:ext>
                      </a:extLst>
                    </a:gridCol>
                    <a:gridCol w="1197429">
                      <a:extLst>
                        <a:ext uri="{9D8B030D-6E8A-4147-A177-3AD203B41FA5}">
                          <a16:colId xmlns:a16="http://schemas.microsoft.com/office/drawing/2014/main" val="2539248145"/>
                        </a:ext>
                      </a:extLst>
                    </a:gridCol>
                    <a:gridCol w="1197429">
                      <a:extLst>
                        <a:ext uri="{9D8B030D-6E8A-4147-A177-3AD203B41FA5}">
                          <a16:colId xmlns:a16="http://schemas.microsoft.com/office/drawing/2014/main" val="2767109942"/>
                        </a:ext>
                      </a:extLst>
                    </a:gridCol>
                  </a:tblGrid>
                  <a:tr h="5854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Dist</a:t>
                          </a:r>
                          <a:r>
                            <a:rPr lang="en-US" dirty="0"/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0" u="none" strike="noStrike" cap="none" smtClean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 </m:t>
                              </m:r>
                              <m:r>
                                <a:rPr lang="it-IT" sz="1400" b="1" i="1" u="none" strike="noStrike" cap="none">
                                  <a:solidFill>
                                    <a:schemeClr val="lt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  <a:sym typeface="Arial"/>
                                </a:rPr>
                                <m:t>∆</m:t>
                              </m:r>
                              <m:r>
                                <a:rPr lang="it-IT" sz="1400" b="1" i="1" u="none" strike="noStrike" cap="none">
                                  <a:solidFill>
                                    <a:schemeClr val="lt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  <a:sym typeface="Arial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sz="1400" b="1" i="0" u="none" strike="noStrike" cap="none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,p</a:t>
                          </a:r>
                          <a:r>
                            <a:rPr lang="en-US" sz="1400" b="1" i="0" u="none" strike="noStrike" cap="none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,w</a:t>
                          </a:r>
                          <a:endParaRPr lang="en-US" sz="1400" b="1" i="0" u="none" strike="noStrike" cap="none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 [s]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#nodes generated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Cost initial Path [mm]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Cost optimal path[mm]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Cost smooth path [mm]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523288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turtlebot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1,12.5,0.5,10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0.131306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8198.800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8030.420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8030.410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894264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turtlebot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0.5,10,0.25,2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0.2938254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7887.32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7681.309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7664.940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4696285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turtlebot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0.1,5,0.5,2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2.293782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6402.21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6390.099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6355.24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2470051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Tough-point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1,10,0.5,5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1.315166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6353.60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5855.51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5855.490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529759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Tough-point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0.5,10,0.25,2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2.537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6424.96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5937.270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5924.18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2011645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Tough-point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0.5,5,0.1,2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23.44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5447.08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5435.49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5432.82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23252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2CB9CCA-C187-7E3A-1D72-1E88C4E033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5428405"/>
                  </p:ext>
                </p:extLst>
              </p:nvPr>
            </p:nvGraphicFramePr>
            <p:xfrm>
              <a:off x="554186" y="618968"/>
              <a:ext cx="8382002" cy="32452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7429">
                      <a:extLst>
                        <a:ext uri="{9D8B030D-6E8A-4147-A177-3AD203B41FA5}">
                          <a16:colId xmlns:a16="http://schemas.microsoft.com/office/drawing/2014/main" val="2492213787"/>
                        </a:ext>
                      </a:extLst>
                    </a:gridCol>
                    <a:gridCol w="1283903">
                      <a:extLst>
                        <a:ext uri="{9D8B030D-6E8A-4147-A177-3AD203B41FA5}">
                          <a16:colId xmlns:a16="http://schemas.microsoft.com/office/drawing/2014/main" val="2253772181"/>
                        </a:ext>
                      </a:extLst>
                    </a:gridCol>
                    <a:gridCol w="1110954">
                      <a:extLst>
                        <a:ext uri="{9D8B030D-6E8A-4147-A177-3AD203B41FA5}">
                          <a16:colId xmlns:a16="http://schemas.microsoft.com/office/drawing/2014/main" val="220104265"/>
                        </a:ext>
                      </a:extLst>
                    </a:gridCol>
                    <a:gridCol w="1197429">
                      <a:extLst>
                        <a:ext uri="{9D8B030D-6E8A-4147-A177-3AD203B41FA5}">
                          <a16:colId xmlns:a16="http://schemas.microsoft.com/office/drawing/2014/main" val="864283880"/>
                        </a:ext>
                      </a:extLst>
                    </a:gridCol>
                    <a:gridCol w="1197429">
                      <a:extLst>
                        <a:ext uri="{9D8B030D-6E8A-4147-A177-3AD203B41FA5}">
                          <a16:colId xmlns:a16="http://schemas.microsoft.com/office/drawing/2014/main" val="4023940"/>
                        </a:ext>
                      </a:extLst>
                    </a:gridCol>
                    <a:gridCol w="1197429">
                      <a:extLst>
                        <a:ext uri="{9D8B030D-6E8A-4147-A177-3AD203B41FA5}">
                          <a16:colId xmlns:a16="http://schemas.microsoft.com/office/drawing/2014/main" val="2539248145"/>
                        </a:ext>
                      </a:extLst>
                    </a:gridCol>
                    <a:gridCol w="1197429">
                      <a:extLst>
                        <a:ext uri="{9D8B030D-6E8A-4147-A177-3AD203B41FA5}">
                          <a16:colId xmlns:a16="http://schemas.microsoft.com/office/drawing/2014/main" val="2767109942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833" r="-463810" b="-3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 [s]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#nodes generated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Cost initial Path [mm]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Cost optimal path[mm]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Cost smooth path [mm]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523288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turtlebot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1,12.5,0.5,10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0.131306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8198.800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8030.420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8030.410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894264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turtlebot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0.5,10,0.25,2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0.2938254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7887.32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7681.309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7664.940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4696285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turtlebot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0.1,5,0.5,2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2.293782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6402.21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6390.099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6355.24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2470051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Tough-point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1,10,0.5,5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1.315166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6353.60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5855.51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5855.490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529759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Tough-point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0.5,10,0.25,2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2.537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6424.96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5937.270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5924.18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2011645"/>
                      </a:ext>
                    </a:extLst>
                  </a:tr>
                  <a:tr h="4189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Tough-point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0.5,5,0.1,2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23.44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5447.08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5435.49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5432.82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23252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8501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A389-E810-9968-021B-569DD8BBA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" sz="1300" b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497EF0-8DBE-FF05-4233-AD40139F97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189355" y="3823496"/>
            <a:ext cx="5255941" cy="655455"/>
          </a:xfrm>
        </p:spPr>
        <p:txBody>
          <a:bodyPr/>
          <a:lstStyle/>
          <a:p>
            <a:r>
              <a:rPr lang="en-US" dirty="0"/>
              <a:t>Reduction of costs is most affected by optimization that is average of 3-8%. </a:t>
            </a:r>
          </a:p>
          <a:p>
            <a:r>
              <a:rPr lang="en-US" dirty="0"/>
              <a:t>Smoothing contributes less than 1% in cost reduction</a:t>
            </a:r>
          </a:p>
        </p:txBody>
      </p:sp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BB266E7A-340D-ED5F-1FDE-DC187C97D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57" y="0"/>
            <a:ext cx="7897950" cy="39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8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A389-E810-9968-021B-569DD8BBA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" sz="1300" b="0"/>
          </a:p>
        </p:txBody>
      </p:sp>
      <p:pic>
        <p:nvPicPr>
          <p:cNvPr id="3" name="Picture 2" descr="A graph with green lines&#10;&#10;Description automatically generated">
            <a:extLst>
              <a:ext uri="{FF2B5EF4-FFF2-40B4-BE49-F238E27FC236}">
                <a16:creationId xmlns:a16="http://schemas.microsoft.com/office/drawing/2014/main" id="{29B01B58-4F47-C119-251F-A49436F7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"/>
            <a:ext cx="4603779" cy="2288611"/>
          </a:xfrm>
          <a:prstGeom prst="rect">
            <a:avLst/>
          </a:prstGeom>
        </p:spPr>
      </p:pic>
      <p:pic>
        <p:nvPicPr>
          <p:cNvPr id="8" name="Picture 7" descr="A graph with green lines&#10;&#10;Description automatically generated">
            <a:extLst>
              <a:ext uri="{FF2B5EF4-FFF2-40B4-BE49-F238E27FC236}">
                <a16:creationId xmlns:a16="http://schemas.microsoft.com/office/drawing/2014/main" id="{CB6F2E83-8CA2-FACE-AF6F-998A9D316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27" y="2040735"/>
            <a:ext cx="4714292" cy="2343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EA7BA-3542-3C4D-0399-668471CCA586}"/>
              </a:ext>
            </a:extLst>
          </p:cNvPr>
          <p:cNvSpPr txBox="1"/>
          <p:nvPr/>
        </p:nvSpPr>
        <p:spPr>
          <a:xfrm>
            <a:off x="4943709" y="169229"/>
            <a:ext cx="3494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↓ distance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↑ nodes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↓ cost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↑ time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↑ sharper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↓ effect opt &amp; smooth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5F54A-CCF0-0D66-E752-F5FD649D5BA0}"/>
              </a:ext>
            </a:extLst>
          </p:cNvPr>
          <p:cNvSpPr txBox="1"/>
          <p:nvPr/>
        </p:nvSpPr>
        <p:spPr>
          <a:xfrm>
            <a:off x="446049" y="2202418"/>
            <a:ext cx="34568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Considering </a:t>
            </a:r>
            <a:r>
              <a:rPr lang="en-US" dirty="0" err="1"/>
              <a:t>turtlebot</a:t>
            </a:r>
            <a:r>
              <a:rPr lang="en-US" dirty="0"/>
              <a:t> nodes =1944 </a:t>
            </a:r>
            <a:r>
              <a:rPr lang="en-US" dirty="0" err="1"/>
              <a:t>Dist</a:t>
            </a:r>
            <a:r>
              <a:rPr lang="en-US" dirty="0"/>
              <a:t> Unit = 0.1, </a:t>
            </a:r>
            <a:r>
              <a:rPr lang="en-US" dirty="0" err="1"/>
              <a:t>delta_e</a:t>
            </a:r>
            <a:r>
              <a:rPr lang="en-US" dirty="0"/>
              <a:t> =20, p= 0.03, w=30, cost = 6405.36 mm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C29F3-B944-3152-F3AF-9EEE681E2480}"/>
              </a:ext>
            </a:extLst>
          </p:cNvPr>
          <p:cNvSpPr txBox="1"/>
          <p:nvPr/>
        </p:nvSpPr>
        <p:spPr>
          <a:xfrm>
            <a:off x="3709762" y="422577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Considering </a:t>
            </a:r>
            <a:r>
              <a:rPr lang="en-US" dirty="0" err="1"/>
              <a:t>turtlebot</a:t>
            </a:r>
            <a:r>
              <a:rPr lang="en-US" dirty="0"/>
              <a:t> nodes =344 </a:t>
            </a:r>
            <a:r>
              <a:rPr lang="en-US" dirty="0" err="1"/>
              <a:t>Dist</a:t>
            </a:r>
            <a:r>
              <a:rPr lang="en-US" dirty="0"/>
              <a:t> Unit = 0.25, </a:t>
            </a:r>
            <a:r>
              <a:rPr lang="en-US" dirty="0" err="1"/>
              <a:t>delta_e</a:t>
            </a:r>
            <a:r>
              <a:rPr lang="en-US" dirty="0"/>
              <a:t> =10, p= 0.03, w=30, cost = 8046.82 mm</a:t>
            </a:r>
          </a:p>
        </p:txBody>
      </p:sp>
    </p:spTree>
    <p:extLst>
      <p:ext uri="{BB962C8B-B14F-4D97-AF65-F5344CB8AC3E}">
        <p14:creationId xmlns:p14="http://schemas.microsoft.com/office/powerpoint/2010/main" val="3691038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2802673" y="126379"/>
            <a:ext cx="5753183" cy="74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dirty="0"/>
              <a:t>Problems Faced</a:t>
            </a:r>
            <a:endParaRPr dirty="0"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3389971" y="868316"/>
            <a:ext cx="5247661" cy="402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Tuning of parameters and comprehension of their effects. Certain values lead to non desirable solutions.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Full smoothing application of the CAF method. Pseudo-smoothing implementation was done.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Check collision strategy required more iterations than expected, using interpolation.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Animation fail if frame rate is high.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613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5D7D-B27D-9AA4-040A-3830F4D89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726" y="59472"/>
            <a:ext cx="4830300" cy="65272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Google Shape;198;p25">
            <a:extLst>
              <a:ext uri="{FF2B5EF4-FFF2-40B4-BE49-F238E27FC236}">
                <a16:creationId xmlns:a16="http://schemas.microsoft.com/office/drawing/2014/main" id="{3B068673-8CFB-006D-FB86-9AD7DC7A4F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97405" y="712199"/>
            <a:ext cx="5247661" cy="437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Improve CAF current smoothing implementation.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Better strategy for check collision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 able to use a robot with dimensions no matter the given maze.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Adaptative calculations according with information of map.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Consider multi robot agents.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Use of ML as reinforce or deep networks.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Extend problem to 3D space.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71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2795239" y="95715"/>
            <a:ext cx="5753183" cy="74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3300761" y="837652"/>
            <a:ext cx="5247661" cy="403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CAF-RRT* straightens the total path considering collision and plus smooth it for minimize harsh transitions.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Although solution is not deterministic, it gives a faster and feasible solution than graph traversal  algorithms used before.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Efficient, optimal considering safety and improvement of path quality is directly related of a well tuned execution for the application.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21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6225" y="385025"/>
            <a:ext cx="8382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Bibliography</a:t>
            </a:r>
            <a:endParaRPr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4294967295"/>
          </p:nvPr>
        </p:nvSpPr>
        <p:spPr>
          <a:xfrm>
            <a:off x="638675" y="1107725"/>
            <a:ext cx="6219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0894A-1A28-472B-63CC-1BD577145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25" y="1029439"/>
            <a:ext cx="8118088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BINPENG WANG, D. J. (2022, December). CAF-RRT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Cambria Math" panose="02040503050406030204" pitchFamily="18" charset="0"/>
              </a:rPr>
              <a:t>∗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: A 2D Path Planning Algorithm Based on Circular Arc Fillet Method.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IEEE SYSTEMS, MAN AND CYBERNETICS SOCIETY SECTION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, 127168-127181. Retrieved from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  <a:hlinkClick r:id="rId3"/>
              </a:rPr>
              <a:t>https://ieeexplore.ieee.org/document/9969595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Images of paper were used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In-Bae Jeong, S.-J. L.-H. (2019, January). Quick-RRT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Cambria Math" panose="02040503050406030204" pitchFamily="18" charset="0"/>
              </a:rPr>
              <a:t>∗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: Triangular inequality-based implementation of RRT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Cambria Math" panose="02040503050406030204" pitchFamily="18" charset="0"/>
              </a:rPr>
              <a:t>∗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with improved initial solution and convergence rate.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Expert Systems with Applications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, 82-90. Retrieved from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  <a:hlinkClick r:id="rId4"/>
              </a:rPr>
              <a:t>https://www.sciencedirect.com/science/article/abs/pii/S0957417419300326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LaValle, S. M. (2006). Planning Algorithms . Cambridge University Press. Retrieved from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  <a:hlinkClick r:id="rId5"/>
              </a:rPr>
              <a:t>https://msl.cs.uiuc.edu/planning/bookbig.pdf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Miller, R. (1992). JOINING TWO LINES WITH A CIRCULAR ARC FILLET.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Graphics Gems III (IBM Version)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, 193-198. Retrieved from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  <a:hlinkClick r:id="rId6"/>
              </a:rPr>
              <a:t>https://www.sciencedirect.com/science/article/abs/pii/B9780080507552500440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ctrTitle"/>
          </p:nvPr>
        </p:nvSpPr>
        <p:spPr>
          <a:xfrm>
            <a:off x="353602" y="174384"/>
            <a:ext cx="298433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Content</a:t>
            </a:r>
            <a:endParaRPr lang="en-US" b="1"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353602" y="1166784"/>
            <a:ext cx="4585192" cy="342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Problems Faced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907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3718122" y="304799"/>
            <a:ext cx="4830300" cy="74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3389971" y="1115121"/>
            <a:ext cx="5247661" cy="153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CAF-RRT* is an improved algorithm based on previous variants of the original sample-based known as Rapidly-exploring Random Trees (RRT) method. </a:t>
            </a:r>
            <a:endParaRPr dirty="0"/>
          </a:p>
        </p:txBody>
      </p:sp>
      <p:sp>
        <p:nvSpPr>
          <p:cNvPr id="3" name="Google Shape;198;p25">
            <a:extLst>
              <a:ext uri="{FF2B5EF4-FFF2-40B4-BE49-F238E27FC236}">
                <a16:creationId xmlns:a16="http://schemas.microsoft.com/office/drawing/2014/main" id="{DE9CA888-588F-9E10-2F76-6FCC3FA7C359}"/>
              </a:ext>
            </a:extLst>
          </p:cNvPr>
          <p:cNvSpPr txBox="1">
            <a:spLocks/>
          </p:cNvSpPr>
          <p:nvPr/>
        </p:nvSpPr>
        <p:spPr>
          <a:xfrm>
            <a:off x="3389971" y="2722375"/>
            <a:ext cx="5500422" cy="182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implementation, simulation and metrics obtained by the creation of two scenarios for robot path planning are presented as challenges &amp; improvements ahead.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ctrTitle"/>
          </p:nvPr>
        </p:nvSpPr>
        <p:spPr>
          <a:xfrm>
            <a:off x="3773759" y="206154"/>
            <a:ext cx="3232805" cy="68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dirty="0">
                <a:solidFill>
                  <a:srgbClr val="282828"/>
                </a:solidFill>
              </a:rPr>
              <a:t>Algorithm </a:t>
            </a:r>
            <a:endParaRPr dirty="0">
              <a:solidFill>
                <a:srgbClr val="282828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1"/>
          </p:nvPr>
        </p:nvSpPr>
        <p:spPr>
          <a:xfrm>
            <a:off x="3739542" y="1870406"/>
            <a:ext cx="1842620" cy="31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Quick-RRT*</a:t>
            </a:r>
            <a:endParaRPr dirty="0"/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98DE2864-1806-5007-FC3E-B696E410D97D}"/>
              </a:ext>
            </a:extLst>
          </p:cNvPr>
          <p:cNvSpPr/>
          <p:nvPr/>
        </p:nvSpPr>
        <p:spPr>
          <a:xfrm>
            <a:off x="4084804" y="1394777"/>
            <a:ext cx="576048" cy="47265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98AB78A4-8D0D-ECF9-6404-FB0D8C939F0A}"/>
              </a:ext>
            </a:extLst>
          </p:cNvPr>
          <p:cNvSpPr txBox="1">
            <a:spLocks/>
          </p:cNvSpPr>
          <p:nvPr/>
        </p:nvSpPr>
        <p:spPr>
          <a:xfrm>
            <a:off x="3273456" y="950734"/>
            <a:ext cx="2229195" cy="38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Bidirectional RRT</a:t>
            </a:r>
          </a:p>
        </p:txBody>
      </p:sp>
      <p:sp>
        <p:nvSpPr>
          <p:cNvPr id="8" name="Google Shape;204;p26">
            <a:extLst>
              <a:ext uri="{FF2B5EF4-FFF2-40B4-BE49-F238E27FC236}">
                <a16:creationId xmlns:a16="http://schemas.microsoft.com/office/drawing/2014/main" id="{AABB060B-19CA-989A-E3A1-B73C3B472665}"/>
              </a:ext>
            </a:extLst>
          </p:cNvPr>
          <p:cNvSpPr txBox="1">
            <a:spLocks/>
          </p:cNvSpPr>
          <p:nvPr/>
        </p:nvSpPr>
        <p:spPr>
          <a:xfrm>
            <a:off x="3888582" y="3327843"/>
            <a:ext cx="1842620" cy="31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CAF-RRT*</a:t>
            </a:r>
          </a:p>
        </p:txBody>
      </p:sp>
      <p:sp>
        <p:nvSpPr>
          <p:cNvPr id="9" name="Google Shape;269;p33">
            <a:extLst>
              <a:ext uri="{FF2B5EF4-FFF2-40B4-BE49-F238E27FC236}">
                <a16:creationId xmlns:a16="http://schemas.microsoft.com/office/drawing/2014/main" id="{F8DB669C-4689-BDEB-5507-0B90AD15F67F}"/>
              </a:ext>
            </a:extLst>
          </p:cNvPr>
          <p:cNvSpPr/>
          <p:nvPr/>
        </p:nvSpPr>
        <p:spPr>
          <a:xfrm rot="5400000">
            <a:off x="3961607" y="2334030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266;p33">
            <a:extLst>
              <a:ext uri="{FF2B5EF4-FFF2-40B4-BE49-F238E27FC236}">
                <a16:creationId xmlns:a16="http://schemas.microsoft.com/office/drawing/2014/main" id="{2C6333C0-34C4-52B1-A4EC-7D814B2E6685}"/>
              </a:ext>
            </a:extLst>
          </p:cNvPr>
          <p:cNvSpPr/>
          <p:nvPr/>
        </p:nvSpPr>
        <p:spPr>
          <a:xfrm>
            <a:off x="4978940" y="3049529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E3193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204;p26">
            <a:extLst>
              <a:ext uri="{FF2B5EF4-FFF2-40B4-BE49-F238E27FC236}">
                <a16:creationId xmlns:a16="http://schemas.microsoft.com/office/drawing/2014/main" id="{C44DC98D-033C-3535-983B-C04E0ECC9251}"/>
              </a:ext>
            </a:extLst>
          </p:cNvPr>
          <p:cNvSpPr txBox="1">
            <a:spLocks/>
          </p:cNvSpPr>
          <p:nvPr/>
        </p:nvSpPr>
        <p:spPr>
          <a:xfrm>
            <a:off x="5900250" y="3305175"/>
            <a:ext cx="1842620" cy="31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Optimization</a:t>
            </a:r>
          </a:p>
        </p:txBody>
      </p:sp>
      <p:sp>
        <p:nvSpPr>
          <p:cNvPr id="12" name="Google Shape;270;p33">
            <a:extLst>
              <a:ext uri="{FF2B5EF4-FFF2-40B4-BE49-F238E27FC236}">
                <a16:creationId xmlns:a16="http://schemas.microsoft.com/office/drawing/2014/main" id="{505B8088-0A5D-472E-A28A-178629882B0A}"/>
              </a:ext>
            </a:extLst>
          </p:cNvPr>
          <p:cNvSpPr/>
          <p:nvPr/>
        </p:nvSpPr>
        <p:spPr>
          <a:xfrm rot="16200000">
            <a:off x="6339468" y="2279377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204;p26">
            <a:extLst>
              <a:ext uri="{FF2B5EF4-FFF2-40B4-BE49-F238E27FC236}">
                <a16:creationId xmlns:a16="http://schemas.microsoft.com/office/drawing/2014/main" id="{93231336-2687-EAC0-2A77-4D933008A49B}"/>
              </a:ext>
            </a:extLst>
          </p:cNvPr>
          <p:cNvSpPr txBox="1">
            <a:spLocks/>
          </p:cNvSpPr>
          <p:nvPr/>
        </p:nvSpPr>
        <p:spPr>
          <a:xfrm>
            <a:off x="5927424" y="950734"/>
            <a:ext cx="1842620" cy="117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Smoothing by Circular Arc Fillet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2"/>
          <p:cNvSpPr txBox="1">
            <a:spLocks/>
          </p:cNvSpPr>
          <p:nvPr/>
        </p:nvSpPr>
        <p:spPr>
          <a:xfrm>
            <a:off x="1087623" y="100856"/>
            <a:ext cx="1400995" cy="2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Quick RRT*</a:t>
            </a:r>
          </a:p>
        </p:txBody>
      </p:sp>
      <p:sp>
        <p:nvSpPr>
          <p:cNvPr id="254" name="Google Shape;254;p32"/>
          <p:cNvSpPr txBox="1">
            <a:spLocks/>
          </p:cNvSpPr>
          <p:nvPr/>
        </p:nvSpPr>
        <p:spPr>
          <a:xfrm>
            <a:off x="5065122" y="115654"/>
            <a:ext cx="2324420" cy="3436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Bidirectional</a:t>
            </a:r>
            <a:r>
              <a:rPr lang="en-US" sz="2000" b="1" dirty="0"/>
              <a:t> RRT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E206-6B89-E842-4B40-8C1FB28B6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5" y="446049"/>
            <a:ext cx="3055013" cy="4718107"/>
          </a:xfrm>
          <a:prstGeom prst="rect">
            <a:avLst/>
          </a:prstGeom>
        </p:spPr>
      </p:pic>
      <p:pic>
        <p:nvPicPr>
          <p:cNvPr id="6" name="Picture 5" descr="A diagram of a ball&#10;&#10;Description automatically generated">
            <a:extLst>
              <a:ext uri="{FF2B5EF4-FFF2-40B4-BE49-F238E27FC236}">
                <a16:creationId xmlns:a16="http://schemas.microsoft.com/office/drawing/2014/main" id="{6A79306C-9F93-D9AB-5F15-2A7D230A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907" y="1416670"/>
            <a:ext cx="5239427" cy="23987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F78F7-AB18-B0E2-B632-632689F0DA0C}"/>
              </a:ext>
            </a:extLst>
          </p:cNvPr>
          <p:cNvSpPr txBox="1"/>
          <p:nvPr/>
        </p:nvSpPr>
        <p:spPr>
          <a:xfrm>
            <a:off x="3579542" y="3815444"/>
            <a:ext cx="5051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https://encrypted-tbn0.gstatic.com/images?q=tbn:ANd9GcSGvXwLrWolvGDa1z3R3S77lsBKhXYtLbcI1EXT3B-30w&amp;s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>
            <a:spLocks noGrp="1"/>
          </p:cNvSpPr>
          <p:nvPr>
            <p:ph type="sldNum" idx="12"/>
          </p:nvPr>
        </p:nvSpPr>
        <p:spPr>
          <a:xfrm>
            <a:off x="7805634" y="44789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2"/>
          <p:cNvSpPr txBox="1">
            <a:spLocks/>
          </p:cNvSpPr>
          <p:nvPr/>
        </p:nvSpPr>
        <p:spPr>
          <a:xfrm>
            <a:off x="2744527" y="290030"/>
            <a:ext cx="2726094" cy="2782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Optimize Equal distance</a:t>
            </a:r>
          </a:p>
        </p:txBody>
      </p:sp>
      <p:sp>
        <p:nvSpPr>
          <p:cNvPr id="254" name="Google Shape;254;p32"/>
          <p:cNvSpPr txBox="1">
            <a:spLocks/>
          </p:cNvSpPr>
          <p:nvPr/>
        </p:nvSpPr>
        <p:spPr>
          <a:xfrm>
            <a:off x="5881489" y="2228133"/>
            <a:ext cx="3216517" cy="3436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Optimize Equal proportion</a:t>
            </a:r>
            <a:endParaRPr lang="en-US" sz="2000" b="1" dirty="0"/>
          </a:p>
        </p:txBody>
      </p:sp>
      <p:sp>
        <p:nvSpPr>
          <p:cNvPr id="2" name="Google Shape;266;p33">
            <a:extLst>
              <a:ext uri="{FF2B5EF4-FFF2-40B4-BE49-F238E27FC236}">
                <a16:creationId xmlns:a16="http://schemas.microsoft.com/office/drawing/2014/main" id="{890B535C-1582-4B6F-9096-8C655B4D75D3}"/>
              </a:ext>
            </a:extLst>
          </p:cNvPr>
          <p:cNvSpPr/>
          <p:nvPr/>
        </p:nvSpPr>
        <p:spPr>
          <a:xfrm rot="2088771">
            <a:off x="5059401" y="2071264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E3193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AB455-ADB0-14B0-FFFF-55678856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41" y="633647"/>
            <a:ext cx="2606266" cy="1874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CF05DF-7266-FE13-99AF-7BCF17CD9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00" y="2708549"/>
            <a:ext cx="2575783" cy="1882303"/>
          </a:xfrm>
          <a:prstGeom prst="rect">
            <a:avLst/>
          </a:prstGeom>
        </p:spPr>
      </p:pic>
      <p:sp>
        <p:nvSpPr>
          <p:cNvPr id="9" name="Google Shape;269;p33">
            <a:extLst>
              <a:ext uri="{FF2B5EF4-FFF2-40B4-BE49-F238E27FC236}">
                <a16:creationId xmlns:a16="http://schemas.microsoft.com/office/drawing/2014/main" id="{B49BAA29-CEB6-D84B-064A-C18BBDEF9526}"/>
              </a:ext>
            </a:extLst>
          </p:cNvPr>
          <p:cNvSpPr/>
          <p:nvPr/>
        </p:nvSpPr>
        <p:spPr>
          <a:xfrm rot="19129147">
            <a:off x="2238182" y="2271483"/>
            <a:ext cx="822442" cy="874128"/>
          </a:xfrm>
          <a:custGeom>
            <a:avLst/>
            <a:gdLst/>
            <a:ahLst/>
            <a:cxnLst/>
            <a:rect l="l" t="t" r="r" b="b"/>
            <a:pathLst>
              <a:path w="310942" h="310801" extrusionOk="0">
                <a:moveTo>
                  <a:pt x="48578" y="0"/>
                </a:moveTo>
                <a:lnTo>
                  <a:pt x="204216" y="0"/>
                </a:lnTo>
                <a:lnTo>
                  <a:pt x="310942" y="145691"/>
                </a:lnTo>
                <a:lnTo>
                  <a:pt x="155448" y="310801"/>
                </a:lnTo>
                <a:lnTo>
                  <a:pt x="0" y="310801"/>
                </a:lnTo>
                <a:lnTo>
                  <a:pt x="155448" y="1456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D0942-FEC3-CFA5-0E78-D5C58F8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7" y="2916385"/>
            <a:ext cx="2423370" cy="18670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3805FD-D117-EAC4-B6C3-00D047B83637}"/>
                  </a:ext>
                </a:extLst>
              </p:cNvPr>
              <p:cNvSpPr txBox="1"/>
              <p:nvPr/>
            </p:nvSpPr>
            <p:spPr>
              <a:xfrm>
                <a:off x="6416645" y="4577813"/>
                <a:ext cx="14810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3805FD-D117-EAC4-B6C3-00D047B8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45" y="4577813"/>
                <a:ext cx="1481042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27636-2633-9EEA-3F28-9DB7325DEED7}"/>
                  </a:ext>
                </a:extLst>
              </p:cNvPr>
              <p:cNvSpPr txBox="1"/>
              <p:nvPr/>
            </p:nvSpPr>
            <p:spPr>
              <a:xfrm>
                <a:off x="3548154" y="2630760"/>
                <a:ext cx="11188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827636-2633-9EEA-3F28-9DB7325DE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154" y="2630760"/>
                <a:ext cx="111883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44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>
            <a:spLocks/>
          </p:cNvSpPr>
          <p:nvPr/>
        </p:nvSpPr>
        <p:spPr>
          <a:xfrm>
            <a:off x="157385" y="186988"/>
            <a:ext cx="5818125" cy="2782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Smooth intersections by Circular Arc Fillet Method</a:t>
            </a:r>
          </a:p>
        </p:txBody>
      </p:sp>
      <p:pic>
        <p:nvPicPr>
          <p:cNvPr id="5" name="Picture 4" descr="A diagram of a circle with points and lines&#10;&#10;Description automatically generated">
            <a:extLst>
              <a:ext uri="{FF2B5EF4-FFF2-40B4-BE49-F238E27FC236}">
                <a16:creationId xmlns:a16="http://schemas.microsoft.com/office/drawing/2014/main" id="{351D04F7-448A-E988-C613-C6A42D21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18" y="587808"/>
            <a:ext cx="4977850" cy="2675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F4FD7-9D68-266D-7668-79BB9B5C2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831" y="413505"/>
            <a:ext cx="2627832" cy="4626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2833AF-253A-7478-6A08-97785C799280}"/>
              </a:ext>
            </a:extLst>
          </p:cNvPr>
          <p:cNvSpPr txBox="1"/>
          <p:nvPr/>
        </p:nvSpPr>
        <p:spPr>
          <a:xfrm>
            <a:off x="567013" y="380115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https://ars.els-cdn.com/content/image/3-s2.0-B9780080507552500440-f35-01-9780080507552.gif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1A65D-4470-6265-D0AF-E19C0891F3D6}"/>
              </a:ext>
            </a:extLst>
          </p:cNvPr>
          <p:cNvSpPr txBox="1"/>
          <p:nvPr/>
        </p:nvSpPr>
        <p:spPr>
          <a:xfrm>
            <a:off x="6375867" y="103266"/>
            <a:ext cx="2108415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it-IT" sz="1400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w smoothing factor &gt;1 </a:t>
            </a:r>
            <a:endParaRPr lang="en-US" sz="1400" kern="100" dirty="0">
              <a:effectLst/>
              <a:latin typeface="Aptos" panose="020B000402020202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5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ctrTitle"/>
          </p:nvPr>
        </p:nvSpPr>
        <p:spPr>
          <a:xfrm>
            <a:off x="3639944" y="88358"/>
            <a:ext cx="4485578" cy="68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dirty="0">
                <a:solidFill>
                  <a:srgbClr val="282828"/>
                </a:solidFill>
              </a:rPr>
              <a:t>Simulation</a:t>
            </a:r>
            <a:endParaRPr dirty="0">
              <a:solidFill>
                <a:srgbClr val="282828"/>
              </a:solidFill>
            </a:endParaRPr>
          </a:p>
        </p:txBody>
      </p:sp>
      <p:pic>
        <p:nvPicPr>
          <p:cNvPr id="6" name="simulation_delta 12_5 p 0_1 smooth 12_5">
            <a:hlinkClick r:id="" action="ppaction://media"/>
            <a:extLst>
              <a:ext uri="{FF2B5EF4-FFF2-40B4-BE49-F238E27FC236}">
                <a16:creationId xmlns:a16="http://schemas.microsoft.com/office/drawing/2014/main" id="{B80E20A0-C427-7884-F5D3-1014B07823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6800" y="1003145"/>
            <a:ext cx="5688516" cy="30335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01912E-468D-D08B-E343-9581FFE7A7E7}"/>
              </a:ext>
            </a:extLst>
          </p:cNvPr>
          <p:cNvSpPr txBox="1"/>
          <p:nvPr/>
        </p:nvSpPr>
        <p:spPr>
          <a:xfrm>
            <a:off x="3306800" y="4125264"/>
            <a:ext cx="6296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Considering </a:t>
            </a:r>
            <a:r>
              <a:rPr lang="en-US" dirty="0" err="1"/>
              <a:t>turtlebot</a:t>
            </a:r>
            <a:r>
              <a:rPr lang="en-US" dirty="0"/>
              <a:t> </a:t>
            </a:r>
            <a:r>
              <a:rPr lang="en-US" dirty="0" err="1"/>
              <a:t>Dist</a:t>
            </a:r>
            <a:r>
              <a:rPr lang="en-US" dirty="0"/>
              <a:t> Unit = 0.25, </a:t>
            </a:r>
            <a:r>
              <a:rPr lang="en-US" dirty="0" err="1"/>
              <a:t>delta_e</a:t>
            </a:r>
            <a:r>
              <a:rPr lang="en-US" dirty="0"/>
              <a:t> =10, p= 0.03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D3F70-A1F5-5AE3-6F74-6D04CC324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067" y="4433041"/>
            <a:ext cx="2751058" cy="6706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9010CF-6BB6-6830-3ADB-476A93C86184}"/>
              </a:ext>
            </a:extLst>
          </p:cNvPr>
          <p:cNvSpPr txBox="1"/>
          <p:nvPr/>
        </p:nvSpPr>
        <p:spPr>
          <a:xfrm>
            <a:off x="4572000" y="4614461"/>
            <a:ext cx="3918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Default depth for quick RRT* was 2 in all cases</a:t>
            </a:r>
          </a:p>
        </p:txBody>
      </p:sp>
    </p:spTree>
    <p:extLst>
      <p:ext uri="{BB962C8B-B14F-4D97-AF65-F5344CB8AC3E}">
        <p14:creationId xmlns:p14="http://schemas.microsoft.com/office/powerpoint/2010/main" val="138963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5D7D-B27D-9AA4-040A-3830F4D89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726" y="41628"/>
            <a:ext cx="1731108" cy="362794"/>
          </a:xfrm>
        </p:spPr>
        <p:txBody>
          <a:bodyPr/>
          <a:lstStyle/>
          <a:p>
            <a:r>
              <a:rPr lang="en-US" sz="2400" dirty="0"/>
              <a:t>maze-tough</a:t>
            </a:r>
          </a:p>
        </p:txBody>
      </p:sp>
      <p:pic>
        <p:nvPicPr>
          <p:cNvPr id="4" name="simulation_complex_maze_dist_01_delta_005">
            <a:hlinkClick r:id="" action="ppaction://media"/>
            <a:extLst>
              <a:ext uri="{FF2B5EF4-FFF2-40B4-BE49-F238E27FC236}">
                <a16:creationId xmlns:a16="http://schemas.microsoft.com/office/drawing/2014/main" id="{15B35CFE-AF17-C97C-9E3B-358B5F711D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2726" y="404422"/>
            <a:ext cx="4890620" cy="42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0AD08-4A7D-5568-3180-48337C2DE109}"/>
              </a:ext>
            </a:extLst>
          </p:cNvPr>
          <p:cNvSpPr txBox="1"/>
          <p:nvPr/>
        </p:nvSpPr>
        <p:spPr>
          <a:xfrm>
            <a:off x="4055428" y="4674591"/>
            <a:ext cx="5553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Robot as point, </a:t>
            </a:r>
            <a:r>
              <a:rPr lang="en-US" dirty="0" err="1"/>
              <a:t>Dist</a:t>
            </a:r>
            <a:r>
              <a:rPr lang="en-US" dirty="0"/>
              <a:t> Unit = 0.1, </a:t>
            </a:r>
            <a:r>
              <a:rPr lang="en-US" dirty="0" err="1"/>
              <a:t>delta_e</a:t>
            </a:r>
            <a:r>
              <a:rPr lang="en-US" dirty="0"/>
              <a:t> = 5, p= 0.03</a:t>
            </a:r>
          </a:p>
        </p:txBody>
      </p:sp>
    </p:spTree>
    <p:extLst>
      <p:ext uri="{BB962C8B-B14F-4D97-AF65-F5344CB8AC3E}">
        <p14:creationId xmlns:p14="http://schemas.microsoft.com/office/powerpoint/2010/main" val="19856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earlessly Forward / LIGHT">
  <a:themeElements>
    <a:clrScheme name="Simple Light">
      <a:dk1>
        <a:srgbClr val="000000"/>
      </a:dk1>
      <a:lt1>
        <a:srgbClr val="FFFFFF"/>
      </a:lt1>
      <a:dk2>
        <a:srgbClr val="636363"/>
      </a:dk2>
      <a:lt2>
        <a:srgbClr val="E6E6E6"/>
      </a:lt2>
      <a:accent1>
        <a:srgbClr val="E21833"/>
      </a:accent1>
      <a:accent2>
        <a:srgbClr val="A41124"/>
      </a:accent2>
      <a:accent3>
        <a:srgbClr val="820E1D"/>
      </a:accent3>
      <a:accent4>
        <a:srgbClr val="FFD200"/>
      </a:accent4>
      <a:accent5>
        <a:srgbClr val="CBA700"/>
      </a:accent5>
      <a:accent6>
        <a:srgbClr val="715D00"/>
      </a:accent6>
      <a:hlink>
        <a:srgbClr val="E218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744</Words>
  <Application>Microsoft Office PowerPoint</Application>
  <PresentationFormat>On-screen Show (16:9)</PresentationFormat>
  <Paragraphs>131</Paragraphs>
  <Slides>16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Cambria Math</vt:lpstr>
      <vt:lpstr>Lato</vt:lpstr>
      <vt:lpstr>Arial</vt:lpstr>
      <vt:lpstr>Source Sans Pro</vt:lpstr>
      <vt:lpstr>Aptos</vt:lpstr>
      <vt:lpstr>Fearlessly Forward / LIGHT</vt:lpstr>
      <vt:lpstr>CAF-RRT*</vt:lpstr>
      <vt:lpstr>Content</vt:lpstr>
      <vt:lpstr>Introduction</vt:lpstr>
      <vt:lpstr>Algorithm </vt:lpstr>
      <vt:lpstr>PowerPoint Presentation</vt:lpstr>
      <vt:lpstr>PowerPoint Presentation</vt:lpstr>
      <vt:lpstr>PowerPoint Presentation</vt:lpstr>
      <vt:lpstr>Simulation</vt:lpstr>
      <vt:lpstr>maze-tough</vt:lpstr>
      <vt:lpstr>Results</vt:lpstr>
      <vt:lpstr>PowerPoint Presentation</vt:lpstr>
      <vt:lpstr>PowerPoint Presentation</vt:lpstr>
      <vt:lpstr>Problems Faced</vt:lpstr>
      <vt:lpstr>Future work</vt:lpstr>
      <vt:lpstr>Conclusions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THEME</dc:title>
  <dc:creator>Jonathan Crespo</dc:creator>
  <cp:lastModifiedBy>Jonathan Leonard</cp:lastModifiedBy>
  <cp:revision>9</cp:revision>
  <dcterms:modified xsi:type="dcterms:W3CDTF">2024-05-06T08:33:07Z</dcterms:modified>
</cp:coreProperties>
</file>